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8" t="-9277" r="-1253" b="-11899"/>
            </a:stretch>
          </a:blipFill>
        </p:spPr>
      </p:sp>
      <p:sp>
        <p:nvSpPr>
          <p:cNvPr name="Freeform 3" id="3"/>
          <p:cNvSpPr/>
          <p:nvPr/>
        </p:nvSpPr>
        <p:spPr>
          <a:xfrm flipH="false" flipV="false" rot="0">
            <a:off x="-4859454" y="-4884430"/>
            <a:ext cx="10549471" cy="10533266"/>
          </a:xfrm>
          <a:custGeom>
            <a:avLst/>
            <a:gdLst/>
            <a:ahLst/>
            <a:cxnLst/>
            <a:rect r="r" b="b" t="t" l="l"/>
            <a:pathLst>
              <a:path h="10533266" w="10549471">
                <a:moveTo>
                  <a:pt x="0" y="0"/>
                </a:moveTo>
                <a:lnTo>
                  <a:pt x="10549471" y="0"/>
                </a:lnTo>
                <a:lnTo>
                  <a:pt x="10549471" y="10533266"/>
                </a:lnTo>
                <a:lnTo>
                  <a:pt x="0" y="10533266"/>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7983" y="5648836"/>
            <a:ext cx="10549471" cy="10533266"/>
          </a:xfrm>
          <a:custGeom>
            <a:avLst/>
            <a:gdLst/>
            <a:ahLst/>
            <a:cxnLst/>
            <a:rect r="r" b="b" t="t" l="l"/>
            <a:pathLst>
              <a:path h="10533266" w="10549471">
                <a:moveTo>
                  <a:pt x="0" y="0"/>
                </a:moveTo>
                <a:lnTo>
                  <a:pt x="10549471" y="0"/>
                </a:lnTo>
                <a:lnTo>
                  <a:pt x="10549471" y="10533266"/>
                </a:lnTo>
                <a:lnTo>
                  <a:pt x="0" y="10533266"/>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451045" y="2850603"/>
            <a:ext cx="1385910" cy="1138966"/>
          </a:xfrm>
          <a:custGeom>
            <a:avLst/>
            <a:gdLst/>
            <a:ahLst/>
            <a:cxnLst/>
            <a:rect r="r" b="b" t="t" l="l"/>
            <a:pathLst>
              <a:path h="1138966" w="1385910">
                <a:moveTo>
                  <a:pt x="0" y="0"/>
                </a:moveTo>
                <a:lnTo>
                  <a:pt x="1385910" y="0"/>
                </a:lnTo>
                <a:lnTo>
                  <a:pt x="1385910" y="1138966"/>
                </a:lnTo>
                <a:lnTo>
                  <a:pt x="0" y="11389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007284" y="4318167"/>
            <a:ext cx="12273431" cy="2117144"/>
          </a:xfrm>
          <a:prstGeom prst="rect">
            <a:avLst/>
          </a:prstGeom>
        </p:spPr>
        <p:txBody>
          <a:bodyPr anchor="t" rtlCol="false" tIns="0" lIns="0" bIns="0" rIns="0">
            <a:spAutoFit/>
          </a:bodyPr>
          <a:lstStyle/>
          <a:p>
            <a:pPr algn="ctr">
              <a:lnSpc>
                <a:spcPts val="8109"/>
              </a:lnSpc>
            </a:pPr>
            <a:r>
              <a:rPr lang="en-US" sz="8274" spc="-488">
                <a:solidFill>
                  <a:srgbClr val="FFFFFF"/>
                </a:solidFill>
                <a:latin typeface="Montserrat Ultra-Bold Italics"/>
              </a:rPr>
              <a:t>STOCK MARKET PRICE PREDICTION</a:t>
            </a:r>
          </a:p>
        </p:txBody>
      </p:sp>
      <p:sp>
        <p:nvSpPr>
          <p:cNvPr name="AutoShape 7" id="7"/>
          <p:cNvSpPr/>
          <p:nvPr/>
        </p:nvSpPr>
        <p:spPr>
          <a:xfrm rot="0">
            <a:off x="10378554" y="3573322"/>
            <a:ext cx="3748834" cy="0"/>
          </a:xfrm>
          <a:prstGeom prst="line">
            <a:avLst/>
          </a:prstGeom>
          <a:ln cap="rnd" w="19050">
            <a:solidFill>
              <a:srgbClr val="FFFFFF"/>
            </a:solidFill>
            <a:prstDash val="solid"/>
            <a:headEnd type="none" len="sm" w="sm"/>
            <a:tailEnd type="none" len="sm" w="sm"/>
          </a:ln>
        </p:spPr>
      </p:sp>
      <p:sp>
        <p:nvSpPr>
          <p:cNvPr name="AutoShape 8" id="8"/>
          <p:cNvSpPr/>
          <p:nvPr/>
        </p:nvSpPr>
        <p:spPr>
          <a:xfrm>
            <a:off x="10931668" y="6773869"/>
            <a:ext cx="3195720" cy="0"/>
          </a:xfrm>
          <a:prstGeom prst="line">
            <a:avLst/>
          </a:prstGeom>
          <a:ln cap="rnd" w="19050">
            <a:solidFill>
              <a:srgbClr val="FFFFFF"/>
            </a:solidFill>
            <a:prstDash val="solid"/>
            <a:headEnd type="none" len="sm" w="sm"/>
            <a:tailEnd type="none" len="sm" w="sm"/>
          </a:ln>
        </p:spPr>
      </p:sp>
      <p:sp>
        <p:nvSpPr>
          <p:cNvPr name="AutoShape 9" id="9"/>
          <p:cNvSpPr/>
          <p:nvPr/>
        </p:nvSpPr>
        <p:spPr>
          <a:xfrm>
            <a:off x="4160612" y="6773869"/>
            <a:ext cx="3400079"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4160612" y="3573322"/>
            <a:ext cx="3748834" cy="0"/>
          </a:xfrm>
          <a:prstGeom prst="line">
            <a:avLst/>
          </a:prstGeom>
          <a:ln cap="rnd" w="19050">
            <a:solidFill>
              <a:srgbClr val="FFFFFF"/>
            </a:solidFill>
            <a:prstDash val="solid"/>
            <a:headEnd type="none" len="sm" w="sm"/>
            <a:tailEnd type="none" len="sm" w="sm"/>
          </a:ln>
        </p:spPr>
      </p:sp>
      <p:sp>
        <p:nvSpPr>
          <p:cNvPr name="Freeform 11" id="11"/>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5476242"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8553225" y="6435312"/>
            <a:ext cx="1385910" cy="1138966"/>
          </a:xfrm>
          <a:custGeom>
            <a:avLst/>
            <a:gdLst/>
            <a:ahLst/>
            <a:cxnLst/>
            <a:rect r="r" b="b" t="t" l="l"/>
            <a:pathLst>
              <a:path h="1138966" w="1385910">
                <a:moveTo>
                  <a:pt x="0" y="0"/>
                </a:moveTo>
                <a:lnTo>
                  <a:pt x="1385910" y="0"/>
                </a:lnTo>
                <a:lnTo>
                  <a:pt x="1385910" y="1138966"/>
                </a:lnTo>
                <a:lnTo>
                  <a:pt x="0" y="11389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5320713" y="5795127"/>
            <a:ext cx="10549471" cy="10533266"/>
          </a:xfrm>
          <a:custGeom>
            <a:avLst/>
            <a:gdLst/>
            <a:ahLst/>
            <a:cxnLst/>
            <a:rect r="r" b="b" t="t" l="l"/>
            <a:pathLst>
              <a:path h="10533266" w="10549471">
                <a:moveTo>
                  <a:pt x="0" y="0"/>
                </a:moveTo>
                <a:lnTo>
                  <a:pt x="10549471" y="0"/>
                </a:lnTo>
                <a:lnTo>
                  <a:pt x="10549471" y="10533266"/>
                </a:lnTo>
                <a:lnTo>
                  <a:pt x="0" y="10533266"/>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84564" y="-4884430"/>
            <a:ext cx="10549471" cy="10533266"/>
          </a:xfrm>
          <a:custGeom>
            <a:avLst/>
            <a:gdLst/>
            <a:ahLst/>
            <a:cxnLst/>
            <a:rect r="r" b="b" t="t" l="l"/>
            <a:pathLst>
              <a:path h="10533266" w="10549471">
                <a:moveTo>
                  <a:pt x="0" y="0"/>
                </a:moveTo>
                <a:lnTo>
                  <a:pt x="10549472" y="0"/>
                </a:lnTo>
                <a:lnTo>
                  <a:pt x="10549472" y="10533266"/>
                </a:lnTo>
                <a:lnTo>
                  <a:pt x="0" y="10533266"/>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825238" y="3369246"/>
            <a:ext cx="8434062" cy="4265948"/>
          </a:xfrm>
          <a:prstGeom prst="rect">
            <a:avLst/>
          </a:prstGeom>
        </p:spPr>
        <p:txBody>
          <a:bodyPr anchor="t" rtlCol="false" tIns="0" lIns="0" bIns="0" rIns="0">
            <a:spAutoFit/>
          </a:bodyPr>
          <a:lstStyle/>
          <a:p>
            <a:pPr algn="r">
              <a:lnSpc>
                <a:spcPts val="16261"/>
              </a:lnSpc>
            </a:pPr>
            <a:r>
              <a:rPr lang="en-US" sz="17675" spc="-1042">
                <a:solidFill>
                  <a:srgbClr val="FFFFFF"/>
                </a:solidFill>
                <a:latin typeface="Montserrat Ultra-Bold Italics"/>
              </a:rPr>
              <a:t>THANK YOU</a:t>
            </a:r>
          </a:p>
        </p:txBody>
      </p:sp>
      <p:sp>
        <p:nvSpPr>
          <p:cNvPr name="TextBox 6" id="6"/>
          <p:cNvSpPr txBox="true"/>
          <p:nvPr/>
        </p:nvSpPr>
        <p:spPr>
          <a:xfrm rot="0">
            <a:off x="1396841" y="5671302"/>
            <a:ext cx="4858672" cy="533400"/>
          </a:xfrm>
          <a:prstGeom prst="rect">
            <a:avLst/>
          </a:prstGeom>
        </p:spPr>
        <p:txBody>
          <a:bodyPr anchor="t" rtlCol="false" tIns="0" lIns="0" bIns="0" rIns="0">
            <a:spAutoFit/>
          </a:bodyPr>
          <a:lstStyle/>
          <a:p>
            <a:pPr>
              <a:lnSpc>
                <a:spcPts val="4590"/>
              </a:lnSpc>
            </a:pPr>
            <a:r>
              <a:rPr lang="en-US" sz="2700">
                <a:solidFill>
                  <a:srgbClr val="FFFFFF"/>
                </a:solidFill>
                <a:latin typeface="Montserrat Ultra-Bold Italics"/>
              </a:rPr>
              <a:t>TEAM MEMBERS</a:t>
            </a:r>
          </a:p>
        </p:txBody>
      </p:sp>
      <p:sp>
        <p:nvSpPr>
          <p:cNvPr name="TextBox 7" id="7"/>
          <p:cNvSpPr txBox="true"/>
          <p:nvPr/>
        </p:nvSpPr>
        <p:spPr>
          <a:xfrm rot="0">
            <a:off x="1396841" y="6237883"/>
            <a:ext cx="5560880" cy="2028825"/>
          </a:xfrm>
          <a:prstGeom prst="rect">
            <a:avLst/>
          </a:prstGeom>
        </p:spPr>
        <p:txBody>
          <a:bodyPr anchor="t" rtlCol="false" tIns="0" lIns="0" bIns="0" rIns="0">
            <a:spAutoFit/>
          </a:bodyPr>
          <a:lstStyle/>
          <a:p>
            <a:pPr>
              <a:lnSpc>
                <a:spcPts val="5624"/>
              </a:lnSpc>
            </a:pPr>
            <a:r>
              <a:rPr lang="en-US" sz="2499" spc="49">
                <a:solidFill>
                  <a:srgbClr val="FFFFFF"/>
                </a:solidFill>
                <a:latin typeface="Montserrat"/>
              </a:rPr>
              <a:t>Sanu Verma :- 21051509</a:t>
            </a:r>
          </a:p>
          <a:p>
            <a:pPr>
              <a:lnSpc>
                <a:spcPts val="5624"/>
              </a:lnSpc>
            </a:pPr>
            <a:r>
              <a:rPr lang="en-US" sz="2499" spc="49">
                <a:solidFill>
                  <a:srgbClr val="FFFFFF"/>
                </a:solidFill>
                <a:latin typeface="Montserrat"/>
              </a:rPr>
              <a:t>Tanvi Ananya Kappala :- 21051523</a:t>
            </a:r>
          </a:p>
          <a:p>
            <a:pPr>
              <a:lnSpc>
                <a:spcPts val="5624"/>
              </a:lnSpc>
            </a:pPr>
            <a:r>
              <a:rPr lang="en-US" sz="2499" spc="49">
                <a:solidFill>
                  <a:srgbClr val="FFFFFF"/>
                </a:solidFill>
                <a:latin typeface="Montserrat"/>
              </a:rPr>
              <a:t>Utkrist Jaiswal :- 21051526</a:t>
            </a:r>
          </a:p>
        </p:txBody>
      </p:sp>
      <p:sp>
        <p:nvSpPr>
          <p:cNvPr name="Freeform 8" id="8"/>
          <p:cNvSpPr/>
          <p:nvPr/>
        </p:nvSpPr>
        <p:spPr>
          <a:xfrm flipH="false" flipV="false" rot="0">
            <a:off x="15476242"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476242"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2097964" y="-554998"/>
            <a:ext cx="14092072" cy="11134102"/>
            <a:chOff x="0" y="0"/>
            <a:chExt cx="18789429" cy="14845469"/>
          </a:xfrm>
        </p:grpSpPr>
        <p:pic>
          <p:nvPicPr>
            <p:cNvPr name="Picture 3" id="3"/>
            <p:cNvPicPr>
              <a:picLocks noChangeAspect="true"/>
            </p:cNvPicPr>
            <p:nvPr/>
          </p:nvPicPr>
          <p:blipFill>
            <a:blip r:embed="rId2"/>
            <a:srcRect l="7758" t="0" r="7758" b="0"/>
            <a:stretch>
              <a:fillRect/>
            </a:stretch>
          </p:blipFill>
          <p:spPr>
            <a:xfrm flipH="false" flipV="false">
              <a:off x="0" y="0"/>
              <a:ext cx="18789429" cy="14845469"/>
            </a:xfrm>
            <a:prstGeom prst="rect">
              <a:avLst/>
            </a:prstGeom>
          </p:spPr>
        </p:pic>
      </p:grpSp>
      <p:sp>
        <p:nvSpPr>
          <p:cNvPr name="AutoShape 4" id="4"/>
          <p:cNvSpPr/>
          <p:nvPr/>
        </p:nvSpPr>
        <p:spPr>
          <a:xfrm rot="0">
            <a:off x="-723925" y="1991243"/>
            <a:ext cx="19735849" cy="6304514"/>
          </a:xfrm>
          <a:prstGeom prst="rect">
            <a:avLst/>
          </a:prstGeom>
          <a:solidFill>
            <a:srgbClr val="EFEFEF"/>
          </a:solidFill>
        </p:spPr>
      </p:sp>
      <p:grpSp>
        <p:nvGrpSpPr>
          <p:cNvPr name="Group 5" id="5"/>
          <p:cNvGrpSpPr/>
          <p:nvPr/>
        </p:nvGrpSpPr>
        <p:grpSpPr>
          <a:xfrm rot="0">
            <a:off x="15774161" y="1575368"/>
            <a:ext cx="831750" cy="83175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grpSp>
        <p:nvGrpSpPr>
          <p:cNvPr name="Group 7" id="7"/>
          <p:cNvGrpSpPr/>
          <p:nvPr/>
        </p:nvGrpSpPr>
        <p:grpSpPr>
          <a:xfrm rot="0">
            <a:off x="1028700" y="2407118"/>
            <a:ext cx="3130961" cy="313096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
        <p:nvSpPr>
          <p:cNvPr name="TextBox 9" id="9"/>
          <p:cNvSpPr txBox="true"/>
          <p:nvPr/>
        </p:nvSpPr>
        <p:spPr>
          <a:xfrm rot="0">
            <a:off x="3518450" y="4470400"/>
            <a:ext cx="3914367" cy="1393825"/>
          </a:xfrm>
          <a:prstGeom prst="rect">
            <a:avLst/>
          </a:prstGeom>
        </p:spPr>
        <p:txBody>
          <a:bodyPr anchor="t" rtlCol="false" tIns="0" lIns="0" bIns="0" rIns="0">
            <a:spAutoFit/>
          </a:bodyPr>
          <a:lstStyle/>
          <a:p>
            <a:pPr>
              <a:lnSpc>
                <a:spcPts val="10925"/>
              </a:lnSpc>
            </a:pPr>
            <a:r>
              <a:rPr lang="en-US" sz="9500">
                <a:solidFill>
                  <a:srgbClr val="000000"/>
                </a:solidFill>
                <a:latin typeface="Anton Italics"/>
              </a:rPr>
              <a:t>CONTENT</a:t>
            </a:r>
          </a:p>
        </p:txBody>
      </p:sp>
      <p:sp>
        <p:nvSpPr>
          <p:cNvPr name="TextBox 10" id="10"/>
          <p:cNvSpPr txBox="true"/>
          <p:nvPr/>
        </p:nvSpPr>
        <p:spPr>
          <a:xfrm rot="0">
            <a:off x="8232243" y="3043136"/>
            <a:ext cx="6481224" cy="3737613"/>
          </a:xfrm>
          <a:prstGeom prst="rect">
            <a:avLst/>
          </a:prstGeom>
        </p:spPr>
        <p:txBody>
          <a:bodyPr anchor="t" rtlCol="false" tIns="0" lIns="0" bIns="0" rIns="0">
            <a:spAutoFit/>
          </a:bodyPr>
          <a:lstStyle/>
          <a:p>
            <a:pPr marL="734055" indent="-367027" lvl="1">
              <a:lnSpc>
                <a:spcPts val="7649"/>
              </a:lnSpc>
              <a:buFont typeface="Arial"/>
              <a:buChar char="•"/>
            </a:pPr>
            <a:r>
              <a:rPr lang="en-US" sz="3399" spc="67">
                <a:solidFill>
                  <a:srgbClr val="000000"/>
                </a:solidFill>
                <a:latin typeface="Montserrat"/>
              </a:rPr>
              <a:t>Introduction</a:t>
            </a:r>
          </a:p>
          <a:p>
            <a:pPr marL="734055" indent="-367027" lvl="1">
              <a:lnSpc>
                <a:spcPts val="7649"/>
              </a:lnSpc>
              <a:buFont typeface="Arial"/>
              <a:buChar char="•"/>
            </a:pPr>
            <a:r>
              <a:rPr lang="en-US" sz="3399" spc="67">
                <a:solidFill>
                  <a:srgbClr val="000000"/>
                </a:solidFill>
                <a:latin typeface="Montserrat"/>
              </a:rPr>
              <a:t>Implementation</a:t>
            </a:r>
          </a:p>
          <a:p>
            <a:pPr marL="734055" indent="-367027" lvl="1">
              <a:lnSpc>
                <a:spcPts val="7649"/>
              </a:lnSpc>
              <a:buFont typeface="Arial"/>
              <a:buChar char="•"/>
            </a:pPr>
            <a:r>
              <a:rPr lang="en-US" sz="3399" spc="67">
                <a:solidFill>
                  <a:srgbClr val="000000"/>
                </a:solidFill>
                <a:latin typeface="Montserrat"/>
              </a:rPr>
              <a:t>Conclusion</a:t>
            </a:r>
          </a:p>
          <a:p>
            <a:pPr marL="734055" indent="-367027" lvl="1">
              <a:lnSpc>
                <a:spcPts val="7649"/>
              </a:lnSpc>
              <a:buFont typeface="Arial"/>
              <a:buChar char="•"/>
            </a:pPr>
            <a:r>
              <a:rPr lang="en-US" sz="3399" spc="67">
                <a:solidFill>
                  <a:srgbClr val="000000"/>
                </a:solidFill>
                <a:latin typeface="Montserrat"/>
              </a:rPr>
              <a:t>Future Scope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A1D"/>
        </a:solidFill>
      </p:bgPr>
    </p:bg>
    <p:spTree>
      <p:nvGrpSpPr>
        <p:cNvPr id="1" name=""/>
        <p:cNvGrpSpPr/>
        <p:nvPr/>
      </p:nvGrpSpPr>
      <p:grpSpPr>
        <a:xfrm>
          <a:off x="0" y="0"/>
          <a:ext cx="0" cy="0"/>
          <a:chOff x="0" y="0"/>
          <a:chExt cx="0" cy="0"/>
        </a:xfrm>
      </p:grpSpPr>
      <p:sp>
        <p:nvSpPr>
          <p:cNvPr name="TextBox 2" id="2"/>
          <p:cNvSpPr txBox="true"/>
          <p:nvPr/>
        </p:nvSpPr>
        <p:spPr>
          <a:xfrm rot="0">
            <a:off x="4841703" y="1529362"/>
            <a:ext cx="8604594" cy="1232044"/>
          </a:xfrm>
          <a:prstGeom prst="rect">
            <a:avLst/>
          </a:prstGeom>
        </p:spPr>
        <p:txBody>
          <a:bodyPr anchor="t" rtlCol="false" tIns="0" lIns="0" bIns="0" rIns="0">
            <a:spAutoFit/>
          </a:bodyPr>
          <a:lstStyle/>
          <a:p>
            <a:pPr algn="ctr">
              <a:lnSpc>
                <a:spcPts val="9474"/>
              </a:lnSpc>
            </a:pPr>
            <a:r>
              <a:rPr lang="en-US" sz="8854">
                <a:solidFill>
                  <a:srgbClr val="FFAA06"/>
                </a:solidFill>
                <a:latin typeface="Anton Italics"/>
              </a:rPr>
              <a:t>INTRODUCTION</a:t>
            </a:r>
          </a:p>
        </p:txBody>
      </p:sp>
      <p:grpSp>
        <p:nvGrpSpPr>
          <p:cNvPr name="Group 3" id="3"/>
          <p:cNvGrpSpPr/>
          <p:nvPr/>
        </p:nvGrpSpPr>
        <p:grpSpPr>
          <a:xfrm rot="0">
            <a:off x="-2938958" y="6019375"/>
            <a:ext cx="10502373" cy="1050237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19608"/>
              </a:srgbClr>
            </a:solidFill>
          </p:spPr>
        </p:sp>
      </p:grpSp>
      <p:grpSp>
        <p:nvGrpSpPr>
          <p:cNvPr name="Group 5" id="5"/>
          <p:cNvGrpSpPr/>
          <p:nvPr/>
        </p:nvGrpSpPr>
        <p:grpSpPr>
          <a:xfrm rot="0">
            <a:off x="12218526" y="-2730879"/>
            <a:ext cx="5040774" cy="504077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19608"/>
              </a:srgbClr>
            </a:solidFill>
          </p:spPr>
        </p:sp>
      </p:grpSp>
      <p:grpSp>
        <p:nvGrpSpPr>
          <p:cNvPr name="Group 7" id="7"/>
          <p:cNvGrpSpPr/>
          <p:nvPr/>
        </p:nvGrpSpPr>
        <p:grpSpPr>
          <a:xfrm rot="0">
            <a:off x="14738913" y="4424798"/>
            <a:ext cx="628593" cy="62859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
        <p:nvSpPr>
          <p:cNvPr name="TextBox 9" id="9"/>
          <p:cNvSpPr txBox="true"/>
          <p:nvPr/>
        </p:nvSpPr>
        <p:spPr>
          <a:xfrm rot="0">
            <a:off x="2290905" y="3215351"/>
            <a:ext cx="13706189" cy="6612920"/>
          </a:xfrm>
          <a:prstGeom prst="rect">
            <a:avLst/>
          </a:prstGeom>
        </p:spPr>
        <p:txBody>
          <a:bodyPr anchor="t" rtlCol="false" tIns="0" lIns="0" bIns="0" rIns="0">
            <a:spAutoFit/>
          </a:bodyPr>
          <a:lstStyle/>
          <a:p>
            <a:pPr algn="just">
              <a:lnSpc>
                <a:spcPts val="5911"/>
              </a:lnSpc>
            </a:pPr>
            <a:r>
              <a:rPr lang="en-US" sz="3111" spc="62">
                <a:solidFill>
                  <a:srgbClr val="FFFFFF"/>
                </a:solidFill>
                <a:latin typeface="Montserrat"/>
              </a:rPr>
              <a:t>In the realm of finance, particularly in stock market trading, the ability to accurately predict stock prices is of paramount importance. This project endeavors to explore machine learning techniques to predict stock market prices, focusing on companies like Google (GOOG), Apple (AAPL), and Amazon (AMZN). The project's significance lies in its potential to offer insights into future stock trends, aiding investors, financial analysts, and traders in making informed decisions.</a:t>
            </a:r>
          </a:p>
          <a:p>
            <a:pPr algn="just">
              <a:lnSpc>
                <a:spcPts val="5358"/>
              </a:lnSpc>
            </a:pPr>
          </a:p>
        </p:txBody>
      </p:sp>
      <p:grpSp>
        <p:nvGrpSpPr>
          <p:cNvPr name="Group 10" id="10"/>
          <p:cNvGrpSpPr/>
          <p:nvPr/>
        </p:nvGrpSpPr>
        <p:grpSpPr>
          <a:xfrm rot="0">
            <a:off x="-4139073" y="-4139073"/>
            <a:ext cx="8278145" cy="8278145"/>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grpSp>
        <p:nvGrpSpPr>
          <p:cNvPr name="Group 12" id="12"/>
          <p:cNvGrpSpPr/>
          <p:nvPr/>
        </p:nvGrpSpPr>
        <p:grpSpPr>
          <a:xfrm rot="0">
            <a:off x="16068497" y="8067497"/>
            <a:ext cx="4439007" cy="443900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
        <p:nvSpPr>
          <p:cNvPr name="Freeform 14" id="14"/>
          <p:cNvSpPr/>
          <p:nvPr/>
        </p:nvSpPr>
        <p:spPr>
          <a:xfrm flipH="false" flipV="false" rot="0">
            <a:off x="15975771" y="1028700"/>
            <a:ext cx="1283529" cy="1281195"/>
          </a:xfrm>
          <a:custGeom>
            <a:avLst/>
            <a:gdLst/>
            <a:ahLst/>
            <a:cxnLst/>
            <a:rect r="r" b="b" t="t" l="l"/>
            <a:pathLst>
              <a:path h="1281195" w="1283529">
                <a:moveTo>
                  <a:pt x="0" y="0"/>
                </a:moveTo>
                <a:lnTo>
                  <a:pt x="1283529" y="0"/>
                </a:lnTo>
                <a:lnTo>
                  <a:pt x="1283529" y="1281195"/>
                </a:lnTo>
                <a:lnTo>
                  <a:pt x="0" y="1281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flipV="true">
            <a:off x="12219063" y="1250361"/>
            <a:ext cx="7375341" cy="837873"/>
          </a:xfrm>
          <a:prstGeom prst="line">
            <a:avLst/>
          </a:prstGeom>
          <a:ln cap="rnd" w="9525">
            <a:solidFill>
              <a:srgbClr val="FFFFFF"/>
            </a:solidFill>
            <a:prstDash val="solid"/>
            <a:headEnd type="none" len="sm" w="sm"/>
            <a:tailEnd type="none" len="sm" w="sm"/>
          </a:ln>
        </p:spPr>
      </p:sp>
      <p:sp>
        <p:nvSpPr>
          <p:cNvPr name="AutoShape 16" id="16"/>
          <p:cNvSpPr/>
          <p:nvPr/>
        </p:nvSpPr>
        <p:spPr>
          <a:xfrm flipV="true">
            <a:off x="660941" y="2309895"/>
            <a:ext cx="5609323" cy="900753"/>
          </a:xfrm>
          <a:prstGeom prst="line">
            <a:avLst/>
          </a:prstGeom>
          <a:ln cap="rnd" w="9525">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5704801" y="6606892"/>
            <a:ext cx="9470828" cy="947082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grpSp>
        <p:nvGrpSpPr>
          <p:cNvPr name="Group 4" id="4"/>
          <p:cNvGrpSpPr/>
          <p:nvPr/>
        </p:nvGrpSpPr>
        <p:grpSpPr>
          <a:xfrm rot="0">
            <a:off x="-5909409" y="-6229359"/>
            <a:ext cx="9470828" cy="947082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sp>
        <p:nvSpPr>
          <p:cNvPr name="AutoShape 6" id="6"/>
          <p:cNvSpPr/>
          <p:nvPr/>
        </p:nvSpPr>
        <p:spPr>
          <a:xfrm rot="4049">
            <a:off x="2970582" y="1262429"/>
            <a:ext cx="8085268" cy="0"/>
          </a:xfrm>
          <a:prstGeom prst="line">
            <a:avLst/>
          </a:prstGeom>
          <a:ln cap="rnd" w="19050">
            <a:solidFill>
              <a:srgbClr val="FFAA06"/>
            </a:solidFill>
            <a:prstDash val="solid"/>
            <a:headEnd type="none" len="sm" w="sm"/>
            <a:tailEnd type="none" len="sm" w="sm"/>
          </a:ln>
        </p:spPr>
      </p:sp>
      <p:sp>
        <p:nvSpPr>
          <p:cNvPr name="AutoShape 7" id="7"/>
          <p:cNvSpPr/>
          <p:nvPr/>
        </p:nvSpPr>
        <p:spPr>
          <a:xfrm>
            <a:off x="-4042631" y="3826416"/>
            <a:ext cx="8085263" cy="9525"/>
          </a:xfrm>
          <a:prstGeom prst="line">
            <a:avLst/>
          </a:prstGeom>
          <a:ln cap="rnd" w="19050">
            <a:solidFill>
              <a:srgbClr val="FFAA06"/>
            </a:solidFill>
            <a:prstDash val="solid"/>
            <a:headEnd type="none" len="sm" w="sm"/>
            <a:tailEnd type="none" len="sm" w="sm"/>
          </a:ln>
        </p:spPr>
      </p:sp>
      <p:grpSp>
        <p:nvGrpSpPr>
          <p:cNvPr name="Group 8" id="8"/>
          <p:cNvGrpSpPr/>
          <p:nvPr/>
        </p:nvGrpSpPr>
        <p:grpSpPr>
          <a:xfrm rot="0">
            <a:off x="14908525" y="538474"/>
            <a:ext cx="10215397" cy="9210052"/>
            <a:chOff x="0" y="0"/>
            <a:chExt cx="13620529" cy="12280069"/>
          </a:xfrm>
        </p:grpSpPr>
        <p:pic>
          <p:nvPicPr>
            <p:cNvPr name="Picture 9" id="9"/>
            <p:cNvPicPr>
              <a:picLocks noChangeAspect="true"/>
            </p:cNvPicPr>
            <p:nvPr/>
          </p:nvPicPr>
          <p:blipFill>
            <a:blip r:embed="rId2"/>
            <a:srcRect l="13028" t="0" r="13028" b="0"/>
            <a:stretch>
              <a:fillRect/>
            </a:stretch>
          </p:blipFill>
          <p:spPr>
            <a:xfrm flipH="false" flipV="false">
              <a:off x="0" y="0"/>
              <a:ext cx="13620529" cy="12280069"/>
            </a:xfrm>
            <a:prstGeom prst="rect">
              <a:avLst/>
            </a:prstGeom>
          </p:spPr>
        </p:pic>
      </p:grpSp>
      <p:sp>
        <p:nvSpPr>
          <p:cNvPr name="Freeform 10" id="10"/>
          <p:cNvSpPr/>
          <p:nvPr/>
        </p:nvSpPr>
        <p:spPr>
          <a:xfrm flipH="false" flipV="false" rot="0">
            <a:off x="-2641470" y="7645530"/>
            <a:ext cx="5282941" cy="5282941"/>
          </a:xfrm>
          <a:custGeom>
            <a:avLst/>
            <a:gdLst/>
            <a:ahLst/>
            <a:cxnLst/>
            <a:rect r="r" b="b" t="t" l="l"/>
            <a:pathLst>
              <a:path h="5282941" w="5282941">
                <a:moveTo>
                  <a:pt x="0" y="0"/>
                </a:moveTo>
                <a:lnTo>
                  <a:pt x="5282940" y="0"/>
                </a:lnTo>
                <a:lnTo>
                  <a:pt x="5282940" y="5282940"/>
                </a:lnTo>
                <a:lnTo>
                  <a:pt x="0" y="5282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428701" y="1028700"/>
            <a:ext cx="2212769" cy="221276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
        <p:nvSpPr>
          <p:cNvPr name="Freeform 13" id="13"/>
          <p:cNvSpPr/>
          <p:nvPr/>
        </p:nvSpPr>
        <p:spPr>
          <a:xfrm flipH="false" flipV="false" rot="0">
            <a:off x="16824912" y="8514837"/>
            <a:ext cx="2926176" cy="2947614"/>
          </a:xfrm>
          <a:custGeom>
            <a:avLst/>
            <a:gdLst/>
            <a:ahLst/>
            <a:cxnLst/>
            <a:rect r="r" b="b" t="t" l="l"/>
            <a:pathLst>
              <a:path h="2947614" w="2926176">
                <a:moveTo>
                  <a:pt x="0" y="0"/>
                </a:moveTo>
                <a:lnTo>
                  <a:pt x="2926176" y="0"/>
                </a:lnTo>
                <a:lnTo>
                  <a:pt x="2926176" y="2947614"/>
                </a:lnTo>
                <a:lnTo>
                  <a:pt x="0" y="29476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28700" y="4158476"/>
            <a:ext cx="11478986" cy="5099824"/>
          </a:xfrm>
          <a:custGeom>
            <a:avLst/>
            <a:gdLst/>
            <a:ahLst/>
            <a:cxnLst/>
            <a:rect r="r" b="b" t="t" l="l"/>
            <a:pathLst>
              <a:path h="5099824" w="11478986">
                <a:moveTo>
                  <a:pt x="0" y="0"/>
                </a:moveTo>
                <a:lnTo>
                  <a:pt x="11478986" y="0"/>
                </a:lnTo>
                <a:lnTo>
                  <a:pt x="11478986" y="5099824"/>
                </a:lnTo>
                <a:lnTo>
                  <a:pt x="0" y="5099824"/>
                </a:lnTo>
                <a:lnTo>
                  <a:pt x="0" y="0"/>
                </a:lnTo>
                <a:close/>
              </a:path>
            </a:pathLst>
          </a:custGeom>
          <a:blipFill>
            <a:blip r:embed="rId7"/>
            <a:stretch>
              <a:fillRect l="0" t="0" r="0" b="0"/>
            </a:stretch>
          </a:blipFill>
        </p:spPr>
      </p:sp>
      <p:sp>
        <p:nvSpPr>
          <p:cNvPr name="TextBox 15" id="15"/>
          <p:cNvSpPr txBox="true"/>
          <p:nvPr/>
        </p:nvSpPr>
        <p:spPr>
          <a:xfrm rot="0">
            <a:off x="1028700" y="1815287"/>
            <a:ext cx="8482882" cy="1512844"/>
          </a:xfrm>
          <a:prstGeom prst="rect">
            <a:avLst/>
          </a:prstGeom>
        </p:spPr>
        <p:txBody>
          <a:bodyPr anchor="t" rtlCol="false" tIns="0" lIns="0" bIns="0" rIns="0">
            <a:spAutoFit/>
          </a:bodyPr>
          <a:lstStyle/>
          <a:p>
            <a:pPr>
              <a:lnSpc>
                <a:spcPts val="11779"/>
              </a:lnSpc>
            </a:pPr>
            <a:r>
              <a:rPr lang="en-US" sz="10243">
                <a:solidFill>
                  <a:srgbClr val="000000"/>
                </a:solidFill>
                <a:latin typeface="Anton Italics"/>
              </a:rPr>
              <a:t>IMPLEMENTATION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5704801" y="6606892"/>
            <a:ext cx="9470828" cy="947082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grpSp>
        <p:nvGrpSpPr>
          <p:cNvPr name="Group 4" id="4"/>
          <p:cNvGrpSpPr/>
          <p:nvPr/>
        </p:nvGrpSpPr>
        <p:grpSpPr>
          <a:xfrm rot="0">
            <a:off x="-5909409" y="-6229359"/>
            <a:ext cx="9470828" cy="947082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sp>
        <p:nvSpPr>
          <p:cNvPr name="AutoShape 6" id="6"/>
          <p:cNvSpPr/>
          <p:nvPr/>
        </p:nvSpPr>
        <p:spPr>
          <a:xfrm rot="4049">
            <a:off x="2970582" y="1262429"/>
            <a:ext cx="8085268" cy="0"/>
          </a:xfrm>
          <a:prstGeom prst="line">
            <a:avLst/>
          </a:prstGeom>
          <a:ln cap="rnd" w="19050">
            <a:solidFill>
              <a:srgbClr val="FFAA06"/>
            </a:solidFill>
            <a:prstDash val="solid"/>
            <a:headEnd type="none" len="sm" w="sm"/>
            <a:tailEnd type="none" len="sm" w="sm"/>
          </a:ln>
        </p:spPr>
      </p:sp>
      <p:sp>
        <p:nvSpPr>
          <p:cNvPr name="AutoShape 7" id="7"/>
          <p:cNvSpPr/>
          <p:nvPr/>
        </p:nvSpPr>
        <p:spPr>
          <a:xfrm>
            <a:off x="-4042631" y="3337657"/>
            <a:ext cx="8085263" cy="9525"/>
          </a:xfrm>
          <a:prstGeom prst="line">
            <a:avLst/>
          </a:prstGeom>
          <a:ln cap="rnd" w="19050">
            <a:solidFill>
              <a:srgbClr val="FFAA06"/>
            </a:solidFill>
            <a:prstDash val="solid"/>
            <a:headEnd type="none" len="sm" w="sm"/>
            <a:tailEnd type="none" len="sm" w="sm"/>
          </a:ln>
        </p:spPr>
      </p:sp>
      <p:grpSp>
        <p:nvGrpSpPr>
          <p:cNvPr name="Group 8" id="8"/>
          <p:cNvGrpSpPr/>
          <p:nvPr/>
        </p:nvGrpSpPr>
        <p:grpSpPr>
          <a:xfrm rot="0">
            <a:off x="14908525" y="538474"/>
            <a:ext cx="10215397" cy="9210052"/>
            <a:chOff x="0" y="0"/>
            <a:chExt cx="13620529" cy="12280069"/>
          </a:xfrm>
        </p:grpSpPr>
        <p:pic>
          <p:nvPicPr>
            <p:cNvPr name="Picture 9" id="9"/>
            <p:cNvPicPr>
              <a:picLocks noChangeAspect="true"/>
            </p:cNvPicPr>
            <p:nvPr/>
          </p:nvPicPr>
          <p:blipFill>
            <a:blip r:embed="rId2"/>
            <a:srcRect l="13028" t="0" r="13028" b="0"/>
            <a:stretch>
              <a:fillRect/>
            </a:stretch>
          </p:blipFill>
          <p:spPr>
            <a:xfrm flipH="false" flipV="false">
              <a:off x="0" y="0"/>
              <a:ext cx="13620529" cy="12280069"/>
            </a:xfrm>
            <a:prstGeom prst="rect">
              <a:avLst/>
            </a:prstGeom>
          </p:spPr>
        </p:pic>
      </p:grpSp>
      <p:sp>
        <p:nvSpPr>
          <p:cNvPr name="Freeform 10" id="10"/>
          <p:cNvSpPr/>
          <p:nvPr/>
        </p:nvSpPr>
        <p:spPr>
          <a:xfrm flipH="false" flipV="false" rot="0">
            <a:off x="-2641470" y="7645530"/>
            <a:ext cx="5282941" cy="5282941"/>
          </a:xfrm>
          <a:custGeom>
            <a:avLst/>
            <a:gdLst/>
            <a:ahLst/>
            <a:cxnLst/>
            <a:rect r="r" b="b" t="t" l="l"/>
            <a:pathLst>
              <a:path h="5282941" w="5282941">
                <a:moveTo>
                  <a:pt x="0" y="0"/>
                </a:moveTo>
                <a:lnTo>
                  <a:pt x="5282940" y="0"/>
                </a:lnTo>
                <a:lnTo>
                  <a:pt x="5282940" y="5282940"/>
                </a:lnTo>
                <a:lnTo>
                  <a:pt x="0" y="5282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428701" y="1028700"/>
            <a:ext cx="2212769" cy="221276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
        <p:nvSpPr>
          <p:cNvPr name="Freeform 13" id="13"/>
          <p:cNvSpPr/>
          <p:nvPr/>
        </p:nvSpPr>
        <p:spPr>
          <a:xfrm flipH="false" flipV="false" rot="0">
            <a:off x="16824912" y="8514837"/>
            <a:ext cx="2926176" cy="2947614"/>
          </a:xfrm>
          <a:custGeom>
            <a:avLst/>
            <a:gdLst/>
            <a:ahLst/>
            <a:cxnLst/>
            <a:rect r="r" b="b" t="t" l="l"/>
            <a:pathLst>
              <a:path h="2947614" w="2926176">
                <a:moveTo>
                  <a:pt x="0" y="0"/>
                </a:moveTo>
                <a:lnTo>
                  <a:pt x="2926176" y="0"/>
                </a:lnTo>
                <a:lnTo>
                  <a:pt x="2926176" y="2947614"/>
                </a:lnTo>
                <a:lnTo>
                  <a:pt x="0" y="29476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28700" y="3689614"/>
            <a:ext cx="10612924" cy="5568686"/>
          </a:xfrm>
          <a:custGeom>
            <a:avLst/>
            <a:gdLst/>
            <a:ahLst/>
            <a:cxnLst/>
            <a:rect r="r" b="b" t="t" l="l"/>
            <a:pathLst>
              <a:path h="5568686" w="10612924">
                <a:moveTo>
                  <a:pt x="0" y="0"/>
                </a:moveTo>
                <a:lnTo>
                  <a:pt x="10612924" y="0"/>
                </a:lnTo>
                <a:lnTo>
                  <a:pt x="10612924" y="5568686"/>
                </a:lnTo>
                <a:lnTo>
                  <a:pt x="0" y="5568686"/>
                </a:lnTo>
                <a:lnTo>
                  <a:pt x="0" y="0"/>
                </a:lnTo>
                <a:close/>
              </a:path>
            </a:pathLst>
          </a:custGeom>
          <a:blipFill>
            <a:blip r:embed="rId7"/>
            <a:stretch>
              <a:fillRect l="0" t="-5760" r="0" b="-5760"/>
            </a:stretch>
          </a:blipFill>
        </p:spPr>
      </p:sp>
      <p:sp>
        <p:nvSpPr>
          <p:cNvPr name="TextBox 15" id="15"/>
          <p:cNvSpPr txBox="true"/>
          <p:nvPr/>
        </p:nvSpPr>
        <p:spPr>
          <a:xfrm rot="0">
            <a:off x="1028700" y="1815287"/>
            <a:ext cx="8482882" cy="1512844"/>
          </a:xfrm>
          <a:prstGeom prst="rect">
            <a:avLst/>
          </a:prstGeom>
        </p:spPr>
        <p:txBody>
          <a:bodyPr anchor="t" rtlCol="false" tIns="0" lIns="0" bIns="0" rIns="0">
            <a:spAutoFit/>
          </a:bodyPr>
          <a:lstStyle/>
          <a:p>
            <a:pPr>
              <a:lnSpc>
                <a:spcPts val="11779"/>
              </a:lnSpc>
            </a:pPr>
            <a:r>
              <a:rPr lang="en-US" sz="10243">
                <a:solidFill>
                  <a:srgbClr val="000000"/>
                </a:solidFill>
                <a:latin typeface="Anton Italics"/>
              </a:rPr>
              <a:t>IMPLEMENTATION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5704801" y="6606892"/>
            <a:ext cx="9470828" cy="947082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grpSp>
        <p:nvGrpSpPr>
          <p:cNvPr name="Group 4" id="4"/>
          <p:cNvGrpSpPr/>
          <p:nvPr/>
        </p:nvGrpSpPr>
        <p:grpSpPr>
          <a:xfrm rot="0">
            <a:off x="-5909409" y="-6229359"/>
            <a:ext cx="9470828" cy="947082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sp>
        <p:nvSpPr>
          <p:cNvPr name="AutoShape 6" id="6"/>
          <p:cNvSpPr/>
          <p:nvPr/>
        </p:nvSpPr>
        <p:spPr>
          <a:xfrm rot="4049">
            <a:off x="2970582" y="1262429"/>
            <a:ext cx="8085268" cy="0"/>
          </a:xfrm>
          <a:prstGeom prst="line">
            <a:avLst/>
          </a:prstGeom>
          <a:ln cap="rnd" w="19050">
            <a:solidFill>
              <a:srgbClr val="FFAA06"/>
            </a:solidFill>
            <a:prstDash val="solid"/>
            <a:headEnd type="none" len="sm" w="sm"/>
            <a:tailEnd type="none" len="sm" w="sm"/>
          </a:ln>
        </p:spPr>
      </p:sp>
      <p:sp>
        <p:nvSpPr>
          <p:cNvPr name="AutoShape 7" id="7"/>
          <p:cNvSpPr/>
          <p:nvPr/>
        </p:nvSpPr>
        <p:spPr>
          <a:xfrm>
            <a:off x="-4042631" y="3826416"/>
            <a:ext cx="8085263" cy="9525"/>
          </a:xfrm>
          <a:prstGeom prst="line">
            <a:avLst/>
          </a:prstGeom>
          <a:ln cap="rnd" w="19050">
            <a:solidFill>
              <a:srgbClr val="FFAA06"/>
            </a:solidFill>
            <a:prstDash val="solid"/>
            <a:headEnd type="none" len="sm" w="sm"/>
            <a:tailEnd type="none" len="sm" w="sm"/>
          </a:ln>
        </p:spPr>
      </p:sp>
      <p:grpSp>
        <p:nvGrpSpPr>
          <p:cNvPr name="Group 8" id="8"/>
          <p:cNvGrpSpPr/>
          <p:nvPr/>
        </p:nvGrpSpPr>
        <p:grpSpPr>
          <a:xfrm rot="0">
            <a:off x="14908525" y="538474"/>
            <a:ext cx="10215397" cy="9210052"/>
            <a:chOff x="0" y="0"/>
            <a:chExt cx="13620529" cy="12280069"/>
          </a:xfrm>
        </p:grpSpPr>
        <p:pic>
          <p:nvPicPr>
            <p:cNvPr name="Picture 9" id="9"/>
            <p:cNvPicPr>
              <a:picLocks noChangeAspect="true"/>
            </p:cNvPicPr>
            <p:nvPr/>
          </p:nvPicPr>
          <p:blipFill>
            <a:blip r:embed="rId2"/>
            <a:srcRect l="13028" t="0" r="13028" b="0"/>
            <a:stretch>
              <a:fillRect/>
            </a:stretch>
          </p:blipFill>
          <p:spPr>
            <a:xfrm flipH="false" flipV="false">
              <a:off x="0" y="0"/>
              <a:ext cx="13620529" cy="12280069"/>
            </a:xfrm>
            <a:prstGeom prst="rect">
              <a:avLst/>
            </a:prstGeom>
          </p:spPr>
        </p:pic>
      </p:grpSp>
      <p:sp>
        <p:nvSpPr>
          <p:cNvPr name="Freeform 10" id="10"/>
          <p:cNvSpPr/>
          <p:nvPr/>
        </p:nvSpPr>
        <p:spPr>
          <a:xfrm flipH="false" flipV="false" rot="0">
            <a:off x="-2641470" y="7645530"/>
            <a:ext cx="5282941" cy="5282941"/>
          </a:xfrm>
          <a:custGeom>
            <a:avLst/>
            <a:gdLst/>
            <a:ahLst/>
            <a:cxnLst/>
            <a:rect r="r" b="b" t="t" l="l"/>
            <a:pathLst>
              <a:path h="5282941" w="5282941">
                <a:moveTo>
                  <a:pt x="0" y="0"/>
                </a:moveTo>
                <a:lnTo>
                  <a:pt x="5282940" y="0"/>
                </a:lnTo>
                <a:lnTo>
                  <a:pt x="5282940" y="5282940"/>
                </a:lnTo>
                <a:lnTo>
                  <a:pt x="0" y="5282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428701" y="1028700"/>
            <a:ext cx="2212769" cy="221276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
        <p:nvSpPr>
          <p:cNvPr name="Freeform 13" id="13"/>
          <p:cNvSpPr/>
          <p:nvPr/>
        </p:nvSpPr>
        <p:spPr>
          <a:xfrm flipH="false" flipV="false" rot="0">
            <a:off x="16824912" y="8514837"/>
            <a:ext cx="2926176" cy="2947614"/>
          </a:xfrm>
          <a:custGeom>
            <a:avLst/>
            <a:gdLst/>
            <a:ahLst/>
            <a:cxnLst/>
            <a:rect r="r" b="b" t="t" l="l"/>
            <a:pathLst>
              <a:path h="2947614" w="2926176">
                <a:moveTo>
                  <a:pt x="0" y="0"/>
                </a:moveTo>
                <a:lnTo>
                  <a:pt x="2926176" y="0"/>
                </a:lnTo>
                <a:lnTo>
                  <a:pt x="2926176" y="2947614"/>
                </a:lnTo>
                <a:lnTo>
                  <a:pt x="0" y="29476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28700" y="4252044"/>
            <a:ext cx="11290332" cy="5006256"/>
          </a:xfrm>
          <a:custGeom>
            <a:avLst/>
            <a:gdLst/>
            <a:ahLst/>
            <a:cxnLst/>
            <a:rect r="r" b="b" t="t" l="l"/>
            <a:pathLst>
              <a:path h="5006256" w="11290332">
                <a:moveTo>
                  <a:pt x="0" y="0"/>
                </a:moveTo>
                <a:lnTo>
                  <a:pt x="11290332" y="0"/>
                </a:lnTo>
                <a:lnTo>
                  <a:pt x="11290332" y="5006256"/>
                </a:lnTo>
                <a:lnTo>
                  <a:pt x="0" y="5006256"/>
                </a:lnTo>
                <a:lnTo>
                  <a:pt x="0" y="0"/>
                </a:lnTo>
                <a:close/>
              </a:path>
            </a:pathLst>
          </a:custGeom>
          <a:blipFill>
            <a:blip r:embed="rId7"/>
            <a:stretch>
              <a:fillRect l="0" t="0" r="0" b="0"/>
            </a:stretch>
          </a:blipFill>
        </p:spPr>
      </p:sp>
      <p:sp>
        <p:nvSpPr>
          <p:cNvPr name="TextBox 15" id="15"/>
          <p:cNvSpPr txBox="true"/>
          <p:nvPr/>
        </p:nvSpPr>
        <p:spPr>
          <a:xfrm rot="0">
            <a:off x="1028700" y="1815287"/>
            <a:ext cx="8482882" cy="1512844"/>
          </a:xfrm>
          <a:prstGeom prst="rect">
            <a:avLst/>
          </a:prstGeom>
        </p:spPr>
        <p:txBody>
          <a:bodyPr anchor="t" rtlCol="false" tIns="0" lIns="0" bIns="0" rIns="0">
            <a:spAutoFit/>
          </a:bodyPr>
          <a:lstStyle/>
          <a:p>
            <a:pPr>
              <a:lnSpc>
                <a:spcPts val="11779"/>
              </a:lnSpc>
            </a:pPr>
            <a:r>
              <a:rPr lang="en-US" sz="10243">
                <a:solidFill>
                  <a:srgbClr val="000000"/>
                </a:solidFill>
                <a:latin typeface="Anton Italics"/>
              </a:rPr>
              <a:t>IMPLEMENTATION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5704801" y="6606892"/>
            <a:ext cx="9470828" cy="947082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grpSp>
        <p:nvGrpSpPr>
          <p:cNvPr name="Group 4" id="4"/>
          <p:cNvGrpSpPr/>
          <p:nvPr/>
        </p:nvGrpSpPr>
        <p:grpSpPr>
          <a:xfrm rot="0">
            <a:off x="-5909409" y="-6229359"/>
            <a:ext cx="9470828" cy="947082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sp>
        <p:nvSpPr>
          <p:cNvPr name="AutoShape 6" id="6"/>
          <p:cNvSpPr/>
          <p:nvPr/>
        </p:nvSpPr>
        <p:spPr>
          <a:xfrm rot="4049">
            <a:off x="2970582" y="1262429"/>
            <a:ext cx="8085268" cy="0"/>
          </a:xfrm>
          <a:prstGeom prst="line">
            <a:avLst/>
          </a:prstGeom>
          <a:ln cap="rnd" w="19050">
            <a:solidFill>
              <a:srgbClr val="FFAA06"/>
            </a:solidFill>
            <a:prstDash val="solid"/>
            <a:headEnd type="none" len="sm" w="sm"/>
            <a:tailEnd type="none" len="sm" w="sm"/>
          </a:ln>
        </p:spPr>
      </p:sp>
      <p:sp>
        <p:nvSpPr>
          <p:cNvPr name="AutoShape 7" id="7"/>
          <p:cNvSpPr/>
          <p:nvPr/>
        </p:nvSpPr>
        <p:spPr>
          <a:xfrm>
            <a:off x="-4042631" y="3826416"/>
            <a:ext cx="8085263" cy="9525"/>
          </a:xfrm>
          <a:prstGeom prst="line">
            <a:avLst/>
          </a:prstGeom>
          <a:ln cap="rnd" w="19050">
            <a:solidFill>
              <a:srgbClr val="FFAA06"/>
            </a:solidFill>
            <a:prstDash val="solid"/>
            <a:headEnd type="none" len="sm" w="sm"/>
            <a:tailEnd type="none" len="sm" w="sm"/>
          </a:ln>
        </p:spPr>
      </p:sp>
      <p:grpSp>
        <p:nvGrpSpPr>
          <p:cNvPr name="Group 8" id="8"/>
          <p:cNvGrpSpPr/>
          <p:nvPr/>
        </p:nvGrpSpPr>
        <p:grpSpPr>
          <a:xfrm rot="0">
            <a:off x="14908525" y="538474"/>
            <a:ext cx="10215397" cy="9210052"/>
            <a:chOff x="0" y="0"/>
            <a:chExt cx="13620529" cy="12280069"/>
          </a:xfrm>
        </p:grpSpPr>
        <p:pic>
          <p:nvPicPr>
            <p:cNvPr name="Picture 9" id="9"/>
            <p:cNvPicPr>
              <a:picLocks noChangeAspect="true"/>
            </p:cNvPicPr>
            <p:nvPr/>
          </p:nvPicPr>
          <p:blipFill>
            <a:blip r:embed="rId2"/>
            <a:srcRect l="13028" t="0" r="13028" b="0"/>
            <a:stretch>
              <a:fillRect/>
            </a:stretch>
          </p:blipFill>
          <p:spPr>
            <a:xfrm flipH="false" flipV="false">
              <a:off x="0" y="0"/>
              <a:ext cx="13620529" cy="12280069"/>
            </a:xfrm>
            <a:prstGeom prst="rect">
              <a:avLst/>
            </a:prstGeom>
          </p:spPr>
        </p:pic>
      </p:grpSp>
      <p:sp>
        <p:nvSpPr>
          <p:cNvPr name="Freeform 10" id="10"/>
          <p:cNvSpPr/>
          <p:nvPr/>
        </p:nvSpPr>
        <p:spPr>
          <a:xfrm flipH="false" flipV="false" rot="0">
            <a:off x="-2641470" y="7645530"/>
            <a:ext cx="5282941" cy="5282941"/>
          </a:xfrm>
          <a:custGeom>
            <a:avLst/>
            <a:gdLst/>
            <a:ahLst/>
            <a:cxnLst/>
            <a:rect r="r" b="b" t="t" l="l"/>
            <a:pathLst>
              <a:path h="5282941" w="5282941">
                <a:moveTo>
                  <a:pt x="0" y="0"/>
                </a:moveTo>
                <a:lnTo>
                  <a:pt x="5282940" y="0"/>
                </a:lnTo>
                <a:lnTo>
                  <a:pt x="5282940" y="5282940"/>
                </a:lnTo>
                <a:lnTo>
                  <a:pt x="0" y="5282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428701" y="1028700"/>
            <a:ext cx="2212769" cy="221276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
        <p:nvSpPr>
          <p:cNvPr name="Freeform 13" id="13"/>
          <p:cNvSpPr/>
          <p:nvPr/>
        </p:nvSpPr>
        <p:spPr>
          <a:xfrm flipH="false" flipV="false" rot="0">
            <a:off x="16824912" y="8514837"/>
            <a:ext cx="2926176" cy="2947614"/>
          </a:xfrm>
          <a:custGeom>
            <a:avLst/>
            <a:gdLst/>
            <a:ahLst/>
            <a:cxnLst/>
            <a:rect r="r" b="b" t="t" l="l"/>
            <a:pathLst>
              <a:path h="2947614" w="2926176">
                <a:moveTo>
                  <a:pt x="0" y="0"/>
                </a:moveTo>
                <a:lnTo>
                  <a:pt x="2926176" y="0"/>
                </a:lnTo>
                <a:lnTo>
                  <a:pt x="2926176" y="2947614"/>
                </a:lnTo>
                <a:lnTo>
                  <a:pt x="0" y="29476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28700" y="4247512"/>
            <a:ext cx="11158043" cy="5010788"/>
          </a:xfrm>
          <a:custGeom>
            <a:avLst/>
            <a:gdLst/>
            <a:ahLst/>
            <a:cxnLst/>
            <a:rect r="r" b="b" t="t" l="l"/>
            <a:pathLst>
              <a:path h="5010788" w="11158043">
                <a:moveTo>
                  <a:pt x="0" y="0"/>
                </a:moveTo>
                <a:lnTo>
                  <a:pt x="11158043" y="0"/>
                </a:lnTo>
                <a:lnTo>
                  <a:pt x="11158043" y="5010788"/>
                </a:lnTo>
                <a:lnTo>
                  <a:pt x="0" y="5010788"/>
                </a:lnTo>
                <a:lnTo>
                  <a:pt x="0" y="0"/>
                </a:lnTo>
                <a:close/>
              </a:path>
            </a:pathLst>
          </a:custGeom>
          <a:blipFill>
            <a:blip r:embed="rId7"/>
            <a:stretch>
              <a:fillRect l="0" t="0" r="0" b="0"/>
            </a:stretch>
          </a:blipFill>
        </p:spPr>
      </p:sp>
      <p:sp>
        <p:nvSpPr>
          <p:cNvPr name="TextBox 15" id="15"/>
          <p:cNvSpPr txBox="true"/>
          <p:nvPr/>
        </p:nvSpPr>
        <p:spPr>
          <a:xfrm rot="0">
            <a:off x="1028700" y="1815287"/>
            <a:ext cx="8482882" cy="1512844"/>
          </a:xfrm>
          <a:prstGeom prst="rect">
            <a:avLst/>
          </a:prstGeom>
        </p:spPr>
        <p:txBody>
          <a:bodyPr anchor="t" rtlCol="false" tIns="0" lIns="0" bIns="0" rIns="0">
            <a:spAutoFit/>
          </a:bodyPr>
          <a:lstStyle/>
          <a:p>
            <a:pPr>
              <a:lnSpc>
                <a:spcPts val="11779"/>
              </a:lnSpc>
            </a:pPr>
            <a:r>
              <a:rPr lang="en-US" sz="10243">
                <a:solidFill>
                  <a:srgbClr val="000000"/>
                </a:solidFill>
                <a:latin typeface="Anton Italics"/>
              </a:rPr>
              <a:t>IMPLEMENTATION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1A1D"/>
        </a:solidFill>
      </p:bgPr>
    </p:bg>
    <p:spTree>
      <p:nvGrpSpPr>
        <p:cNvPr id="1" name=""/>
        <p:cNvGrpSpPr/>
        <p:nvPr/>
      </p:nvGrpSpPr>
      <p:grpSpPr>
        <a:xfrm>
          <a:off x="0" y="0"/>
          <a:ext cx="0" cy="0"/>
          <a:chOff x="0" y="0"/>
          <a:chExt cx="0" cy="0"/>
        </a:xfrm>
      </p:grpSpPr>
      <p:grpSp>
        <p:nvGrpSpPr>
          <p:cNvPr name="Group 2" id="2"/>
          <p:cNvGrpSpPr/>
          <p:nvPr/>
        </p:nvGrpSpPr>
        <p:grpSpPr>
          <a:xfrm rot="0">
            <a:off x="11576356" y="3575356"/>
            <a:ext cx="13423288" cy="1342328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19608"/>
              </a:srgbClr>
            </a:solidFill>
          </p:spPr>
        </p:sp>
      </p:grpSp>
      <p:grpSp>
        <p:nvGrpSpPr>
          <p:cNvPr name="Group 4" id="4"/>
          <p:cNvGrpSpPr/>
          <p:nvPr/>
        </p:nvGrpSpPr>
        <p:grpSpPr>
          <a:xfrm rot="0">
            <a:off x="-3073003" y="-2892501"/>
            <a:ext cx="8203407" cy="820340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19608"/>
              </a:srgbClr>
            </a:solidFill>
          </p:spPr>
        </p:sp>
      </p:grpSp>
      <p:grpSp>
        <p:nvGrpSpPr>
          <p:cNvPr name="Group 6" id="6"/>
          <p:cNvGrpSpPr>
            <a:grpSpLocks noChangeAspect="true"/>
          </p:cNvGrpSpPr>
          <p:nvPr/>
        </p:nvGrpSpPr>
        <p:grpSpPr>
          <a:xfrm rot="0">
            <a:off x="12012930" y="952171"/>
            <a:ext cx="5246370" cy="52463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AA06"/>
            </a:solidFill>
          </p:spPr>
        </p:sp>
        <p:sp>
          <p:nvSpPr>
            <p:cNvPr name="Freeform 8" id="8"/>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2"/>
              <a:stretch>
                <a:fillRect l="-14460" t="0" r="-34683" b="0"/>
              </a:stretch>
            </a:blipFill>
          </p:spPr>
        </p:sp>
      </p:grpSp>
      <p:sp>
        <p:nvSpPr>
          <p:cNvPr name="TextBox 9" id="9"/>
          <p:cNvSpPr txBox="true"/>
          <p:nvPr/>
        </p:nvSpPr>
        <p:spPr>
          <a:xfrm rot="0">
            <a:off x="829541" y="914082"/>
            <a:ext cx="10212761" cy="1232206"/>
          </a:xfrm>
          <a:prstGeom prst="rect">
            <a:avLst/>
          </a:prstGeom>
        </p:spPr>
        <p:txBody>
          <a:bodyPr anchor="t" rtlCol="false" tIns="0" lIns="0" bIns="0" rIns="0">
            <a:spAutoFit/>
          </a:bodyPr>
          <a:lstStyle/>
          <a:p>
            <a:pPr>
              <a:lnSpc>
                <a:spcPts val="9485"/>
              </a:lnSpc>
            </a:pPr>
            <a:r>
              <a:rPr lang="en-US" sz="8864">
                <a:solidFill>
                  <a:srgbClr val="FFAA06"/>
                </a:solidFill>
                <a:latin typeface="Anton Italics"/>
              </a:rPr>
              <a:t>CONCLUSION</a:t>
            </a:r>
          </a:p>
        </p:txBody>
      </p:sp>
      <p:sp>
        <p:nvSpPr>
          <p:cNvPr name="TextBox 10" id="10"/>
          <p:cNvSpPr txBox="true"/>
          <p:nvPr/>
        </p:nvSpPr>
        <p:spPr>
          <a:xfrm rot="0">
            <a:off x="829541" y="2108200"/>
            <a:ext cx="10611079" cy="5946775"/>
          </a:xfrm>
          <a:prstGeom prst="rect">
            <a:avLst/>
          </a:prstGeom>
        </p:spPr>
        <p:txBody>
          <a:bodyPr anchor="t" rtlCol="false" tIns="0" lIns="0" bIns="0" rIns="0">
            <a:spAutoFit/>
          </a:bodyPr>
          <a:lstStyle/>
          <a:p>
            <a:pPr algn="just">
              <a:lnSpc>
                <a:spcPts val="4759"/>
              </a:lnSpc>
            </a:pPr>
            <a:r>
              <a:rPr lang="en-US" sz="2799" spc="55">
                <a:solidFill>
                  <a:srgbClr val="FFFFFF"/>
                </a:solidFill>
                <a:latin typeface="Montserrat"/>
              </a:rPr>
              <a:t>In this project, we utilized machine learning to predict stock market prices for Google, Apple, and Amazon using historical data. We collected and preprocessed the data, including open, high, low, close prices, adjusted close prices, and trading volume. Exploratory data analysis revealed correlations between stock returns and closing prices, providing valuable insights into market trends. We then employed Random Forest Regressors to predict closing prices, achieving promising results with high R-squared scores on both training and testing datasets.</a:t>
            </a:r>
          </a:p>
        </p:txBody>
      </p:sp>
      <p:grpSp>
        <p:nvGrpSpPr>
          <p:cNvPr name="Group 11" id="11"/>
          <p:cNvGrpSpPr/>
          <p:nvPr/>
        </p:nvGrpSpPr>
        <p:grpSpPr>
          <a:xfrm rot="0">
            <a:off x="16691516" y="8690516"/>
            <a:ext cx="3192967" cy="319296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grpSp>
        <p:nvGrpSpPr>
          <p:cNvPr name="Group 13" id="13"/>
          <p:cNvGrpSpPr/>
          <p:nvPr/>
        </p:nvGrpSpPr>
        <p:grpSpPr>
          <a:xfrm rot="0">
            <a:off x="-1209202" y="-1209202"/>
            <a:ext cx="2418404" cy="241840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
        <p:nvSpPr>
          <p:cNvPr name="Freeform 15" id="15"/>
          <p:cNvSpPr/>
          <p:nvPr/>
        </p:nvSpPr>
        <p:spPr>
          <a:xfrm flipH="false" flipV="false" rot="0">
            <a:off x="9445934" y="-2233567"/>
            <a:ext cx="2926176" cy="2947614"/>
          </a:xfrm>
          <a:custGeom>
            <a:avLst/>
            <a:gdLst/>
            <a:ahLst/>
            <a:cxnLst/>
            <a:rect r="r" b="b" t="t" l="l"/>
            <a:pathLst>
              <a:path h="2947614" w="2926176">
                <a:moveTo>
                  <a:pt x="0" y="0"/>
                </a:moveTo>
                <a:lnTo>
                  <a:pt x="2926177" y="0"/>
                </a:lnTo>
                <a:lnTo>
                  <a:pt x="2926177" y="2947613"/>
                </a:lnTo>
                <a:lnTo>
                  <a:pt x="0" y="29476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2460896" y="6310686"/>
            <a:ext cx="2926176" cy="2947614"/>
          </a:xfrm>
          <a:custGeom>
            <a:avLst/>
            <a:gdLst/>
            <a:ahLst/>
            <a:cxnLst/>
            <a:rect r="r" b="b" t="t" l="l"/>
            <a:pathLst>
              <a:path h="2947614" w="2926176">
                <a:moveTo>
                  <a:pt x="0" y="0"/>
                </a:moveTo>
                <a:lnTo>
                  <a:pt x="2926177" y="0"/>
                </a:lnTo>
                <a:lnTo>
                  <a:pt x="2926177" y="2947614"/>
                </a:lnTo>
                <a:lnTo>
                  <a:pt x="0" y="29476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3776057" y="-8229576"/>
            <a:ext cx="11072788" cy="1107278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sp>
        <p:nvSpPr>
          <p:cNvPr name="TextBox 4" id="4"/>
          <p:cNvSpPr txBox="true"/>
          <p:nvPr/>
        </p:nvSpPr>
        <p:spPr>
          <a:xfrm rot="0">
            <a:off x="2112445" y="2383152"/>
            <a:ext cx="5184286" cy="3586378"/>
          </a:xfrm>
          <a:prstGeom prst="rect">
            <a:avLst/>
          </a:prstGeom>
        </p:spPr>
        <p:txBody>
          <a:bodyPr anchor="t" rtlCol="false" tIns="0" lIns="0" bIns="0" rIns="0">
            <a:spAutoFit/>
          </a:bodyPr>
          <a:lstStyle/>
          <a:p>
            <a:pPr>
              <a:lnSpc>
                <a:spcPts val="13903"/>
              </a:lnSpc>
            </a:pPr>
            <a:r>
              <a:rPr lang="en-US" sz="12993">
                <a:solidFill>
                  <a:srgbClr val="000000"/>
                </a:solidFill>
                <a:latin typeface="Anton Italics"/>
              </a:rPr>
              <a:t>FUTURE </a:t>
            </a:r>
          </a:p>
          <a:p>
            <a:pPr>
              <a:lnSpc>
                <a:spcPts val="13903"/>
              </a:lnSpc>
            </a:pPr>
            <a:r>
              <a:rPr lang="en-US" sz="12993">
                <a:solidFill>
                  <a:srgbClr val="000000"/>
                </a:solidFill>
                <a:latin typeface="Anton Italics"/>
              </a:rPr>
              <a:t>SCOPE</a:t>
            </a:r>
          </a:p>
        </p:txBody>
      </p:sp>
      <p:sp>
        <p:nvSpPr>
          <p:cNvPr name="TextBox 5" id="5"/>
          <p:cNvSpPr txBox="true"/>
          <p:nvPr/>
        </p:nvSpPr>
        <p:spPr>
          <a:xfrm rot="0">
            <a:off x="8191083" y="725981"/>
            <a:ext cx="9068217" cy="7360923"/>
          </a:xfrm>
          <a:prstGeom prst="rect">
            <a:avLst/>
          </a:prstGeom>
        </p:spPr>
        <p:txBody>
          <a:bodyPr anchor="t" rtlCol="false" tIns="0" lIns="0" bIns="0" rIns="0">
            <a:spAutoFit/>
          </a:bodyPr>
          <a:lstStyle/>
          <a:p>
            <a:pPr>
              <a:lnSpc>
                <a:spcPts val="7424"/>
              </a:lnSpc>
            </a:pPr>
            <a:r>
              <a:rPr lang="en-US" sz="3299" spc="65">
                <a:solidFill>
                  <a:srgbClr val="000000"/>
                </a:solidFill>
                <a:latin typeface="Montserrat"/>
              </a:rPr>
              <a:t>Future areas for exploration and improvement include:</a:t>
            </a:r>
          </a:p>
          <a:p>
            <a:pPr marL="712465" indent="-356233" lvl="1">
              <a:lnSpc>
                <a:spcPts val="7424"/>
              </a:lnSpc>
              <a:buFont typeface="Arial"/>
              <a:buChar char="•"/>
            </a:pPr>
            <a:r>
              <a:rPr lang="en-US" sz="3299" spc="65">
                <a:solidFill>
                  <a:srgbClr val="000000"/>
                </a:solidFill>
                <a:latin typeface="Montserrat"/>
              </a:rPr>
              <a:t>Feature Engineering</a:t>
            </a:r>
          </a:p>
          <a:p>
            <a:pPr marL="712465" indent="-356233" lvl="1">
              <a:lnSpc>
                <a:spcPts val="7424"/>
              </a:lnSpc>
              <a:buFont typeface="Arial"/>
              <a:buChar char="•"/>
            </a:pPr>
            <a:r>
              <a:rPr lang="en-US" sz="3299" spc="65">
                <a:solidFill>
                  <a:srgbClr val="000000"/>
                </a:solidFill>
                <a:latin typeface="Montserrat"/>
              </a:rPr>
              <a:t>Model Tuning</a:t>
            </a:r>
          </a:p>
          <a:p>
            <a:pPr marL="712465" indent="-356233" lvl="1">
              <a:lnSpc>
                <a:spcPts val="7424"/>
              </a:lnSpc>
              <a:buFont typeface="Arial"/>
              <a:buChar char="•"/>
            </a:pPr>
            <a:r>
              <a:rPr lang="en-US" sz="3299" spc="65">
                <a:solidFill>
                  <a:srgbClr val="000000"/>
                </a:solidFill>
                <a:latin typeface="Montserrat"/>
              </a:rPr>
              <a:t>Ensemble Methods</a:t>
            </a:r>
          </a:p>
          <a:p>
            <a:pPr marL="712465" indent="-356233" lvl="1">
              <a:lnSpc>
                <a:spcPts val="7424"/>
              </a:lnSpc>
              <a:buFont typeface="Arial"/>
              <a:buChar char="•"/>
            </a:pPr>
            <a:r>
              <a:rPr lang="en-US" sz="3299" spc="65">
                <a:solidFill>
                  <a:srgbClr val="000000"/>
                </a:solidFill>
                <a:latin typeface="Montserrat"/>
              </a:rPr>
              <a:t>Time-Series Analysis</a:t>
            </a:r>
          </a:p>
          <a:p>
            <a:pPr marL="712465" indent="-356233" lvl="1">
              <a:lnSpc>
                <a:spcPts val="7424"/>
              </a:lnSpc>
              <a:buFont typeface="Arial"/>
              <a:buChar char="•"/>
            </a:pPr>
            <a:r>
              <a:rPr lang="en-US" sz="3299" spc="65">
                <a:solidFill>
                  <a:srgbClr val="000000"/>
                </a:solidFill>
                <a:latin typeface="Montserrat"/>
              </a:rPr>
              <a:t>Real-Time Prediction</a:t>
            </a:r>
          </a:p>
          <a:p>
            <a:pPr marL="712465" indent="-356233" lvl="1">
              <a:lnSpc>
                <a:spcPts val="7424"/>
              </a:lnSpc>
              <a:buFont typeface="Arial"/>
              <a:buChar char="•"/>
            </a:pPr>
            <a:r>
              <a:rPr lang="en-US" sz="3299" spc="65">
                <a:solidFill>
                  <a:srgbClr val="000000"/>
                </a:solidFill>
                <a:latin typeface="Montserrat"/>
              </a:rPr>
              <a:t>Risk Management</a:t>
            </a:r>
          </a:p>
        </p:txBody>
      </p:sp>
      <p:grpSp>
        <p:nvGrpSpPr>
          <p:cNvPr name="Group 6" id="6"/>
          <p:cNvGrpSpPr/>
          <p:nvPr/>
        </p:nvGrpSpPr>
        <p:grpSpPr>
          <a:xfrm rot="0">
            <a:off x="1028700" y="-2164267"/>
            <a:ext cx="3192967" cy="319296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grpSp>
        <p:nvGrpSpPr>
          <p:cNvPr name="Group 8" id="8"/>
          <p:cNvGrpSpPr/>
          <p:nvPr/>
        </p:nvGrpSpPr>
        <p:grpSpPr>
          <a:xfrm rot="0">
            <a:off x="11162220" y="7443788"/>
            <a:ext cx="11072788" cy="1107278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4706"/>
              </a:srgbClr>
            </a:solidFill>
          </p:spPr>
        </p:sp>
      </p:grpSp>
      <p:grpSp>
        <p:nvGrpSpPr>
          <p:cNvPr name="Group 10" id="10"/>
          <p:cNvGrpSpPr/>
          <p:nvPr/>
        </p:nvGrpSpPr>
        <p:grpSpPr>
          <a:xfrm rot="0">
            <a:off x="14066333" y="8690516"/>
            <a:ext cx="3192967" cy="319296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
        <p:nvSpPr>
          <p:cNvPr name="AutoShape 12" id="12"/>
          <p:cNvSpPr/>
          <p:nvPr/>
        </p:nvSpPr>
        <p:spPr>
          <a:xfrm rot="2229">
            <a:off x="4221666" y="1033462"/>
            <a:ext cx="14683787" cy="0"/>
          </a:xfrm>
          <a:prstGeom prst="line">
            <a:avLst/>
          </a:prstGeom>
          <a:ln cap="rnd" w="19050">
            <a:solidFill>
              <a:srgbClr val="FFAA06"/>
            </a:solidFill>
            <a:prstDash val="solid"/>
            <a:headEnd type="none" len="sm" w="sm"/>
            <a:tailEnd type="none" len="sm" w="sm"/>
          </a:ln>
        </p:spPr>
      </p:sp>
      <p:sp>
        <p:nvSpPr>
          <p:cNvPr name="AutoShape 13" id="13"/>
          <p:cNvSpPr/>
          <p:nvPr/>
        </p:nvSpPr>
        <p:spPr>
          <a:xfrm rot="2229">
            <a:off x="-912055" y="9234488"/>
            <a:ext cx="14683787" cy="0"/>
          </a:xfrm>
          <a:prstGeom prst="line">
            <a:avLst/>
          </a:prstGeom>
          <a:ln cap="rnd" w="19050">
            <a:solidFill>
              <a:srgbClr val="FFAA06"/>
            </a:solidFill>
            <a:prstDash val="solid"/>
            <a:headEnd type="none" len="sm" w="sm"/>
            <a:tailEnd type="none" len="sm" w="sm"/>
          </a:ln>
        </p:spPr>
      </p:sp>
      <p:grpSp>
        <p:nvGrpSpPr>
          <p:cNvPr name="Group 14" id="14"/>
          <p:cNvGrpSpPr/>
          <p:nvPr/>
        </p:nvGrpSpPr>
        <p:grpSpPr>
          <a:xfrm rot="0">
            <a:off x="-1370624" y="6521424"/>
            <a:ext cx="3130961" cy="3130961"/>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A06"/>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DAGBSVkJdAY</dc:identifier>
  <dcterms:modified xsi:type="dcterms:W3CDTF">2011-08-01T06:04:30Z</dcterms:modified>
  <cp:revision>1</cp:revision>
  <dc:title>STOCK MARKET PREDICTION</dc:title>
</cp:coreProperties>
</file>